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69" r:id="rId4"/>
    <p:sldId id="270" r:id="rId5"/>
    <p:sldId id="256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43F3-A4BD-45FD-A8CB-A41218F1D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6DF92-DF1B-463F-83BC-102A8C295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CE4A9-8473-406B-BBDD-5E22007A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694D4-C577-4ABF-9EA7-FFC669DE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C1DD0-D69B-4B23-996D-5066DD80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3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E0A58-B251-4532-A163-9A101EF1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209771-224A-4B74-9201-EBB9954DD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6328F-CAD7-46EA-ACDD-857E1ADF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6F151-7248-4E89-B4A1-0584DF82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03CCD-6CA3-4A6D-BA5D-A5FB04A6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5C3663-A7F2-42B0-B2EC-86A3BBE35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E3B00-0C69-4C15-8717-BA0FC1566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1E9E8-B25F-4AE3-AA99-549B085C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E212-02D1-497C-ADDD-19C34C2A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0FD9-C00D-468D-9EC1-C60B1F55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32E84-CE8E-4688-AEB6-0900461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14DA0-93B1-4F46-83E0-46F6760F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46963-66F5-49F7-84DC-D52EB180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6B650-3929-49AE-A307-4C57B8FF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CB7A4-AA93-459E-B830-9C46183A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0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FF99-9EF4-470D-BF5C-4F8234AC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4ECDC-690A-4A73-A24F-66C67D58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5EE5D-59D5-4CA6-A496-A8F4A338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E792B-1CAC-499E-B58C-F66F3912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9226A-78F9-4C01-B292-85B582E5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29D05-0136-4B37-87CD-737AF210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B2165-2D15-4930-AD0C-E810AB1E1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3E919E-B90E-4F8D-A233-5598C7F4A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6FBF7-A8D9-4ED9-AA78-E1E5E697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AE64A6-7907-4C00-B0B3-CEC3950E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AC860-014C-424E-973E-3D34CA25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8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5011F-18B7-4516-A6DC-B6CD4357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B99CD2-9F33-4CBE-9CF5-7B60E491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B3B83-B01F-4A9A-97A5-B5317266F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DEE849-7221-44B3-B124-E28B0A62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2CAB7D-35F3-46BE-9D68-603910739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0B9570-6E63-490E-800B-4D6A2FDC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DF9F35-0D8F-49D2-857E-812BF7E7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F54F08-8385-4D00-9432-8EEF9D25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AAF5-805B-4795-9212-8033CA96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72BF98-3BF4-47C3-95D9-740A1AAF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4592D7-4395-4F0B-84C8-E60A2915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E2D4BC-299D-4CE8-BAB3-F1A26E8C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4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287A05-1E5F-42E3-BCE5-B9602074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50FE3F-3A43-4854-B35B-81C4E584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F1FD78-01AB-4250-92AF-917354F7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5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BB434-B062-4999-B4D5-893FB8BB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D71C8-DAFB-4DC0-B3E8-CE51DE62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26DBD8-03F9-40D4-9EBE-DCA09AA4B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D9FCCD-D9DB-482F-A512-8931A60F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10B82-60A9-4CA7-961C-9CF9E0FF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AE297F-0E87-4D92-8BA3-91F1CF7C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4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1265C-2BAB-4633-B233-0DCD8FEA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BB1281-3189-4A15-9318-66F89640C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43AAC3-6E05-40A3-88E8-81CA2782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F920E-68A5-44FE-8C51-3D63C2AD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22898-6611-409B-A725-B68BB215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9DD36-554C-4F49-B51E-8359D63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D73C9-A28A-4321-8871-0B741758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AD73B-77A6-4E2D-BF7D-71077B99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5BF31-D81B-4EC4-A778-1700BD4CE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230E-43D1-48EF-9D4F-8C01627DD6F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D1A0A-B227-497D-A75D-CDDA6CAB2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BB0AB-4047-43C7-8F31-39C51BB2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73E3-DECF-4D22-83DF-1B144FD4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E6207-16AA-47D3-A846-0E35EA39E727}"/>
              </a:ext>
            </a:extLst>
          </p:cNvPr>
          <p:cNvSpPr txBox="1"/>
          <p:nvPr/>
        </p:nvSpPr>
        <p:spPr>
          <a:xfrm>
            <a:off x="1884165" y="1642068"/>
            <a:ext cx="86519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проекта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МБОУ «Кромская СОШ».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идей».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познание.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 с учетом личностных интересов и общественных потребностей.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0F0955-6A7E-4509-BB05-DE49A651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39" r="97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59D32C-9176-41A8-BCA6-EA70B0E9C88A}"/>
              </a:ext>
            </a:extLst>
          </p:cNvPr>
          <p:cNvSpPr txBox="1"/>
          <p:nvPr/>
        </p:nvSpPr>
        <p:spPr>
          <a:xfrm>
            <a:off x="5843160" y="1042275"/>
            <a:ext cx="655204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3300" b="1" i="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Обучать</a:t>
            </a:r>
            <a:r>
              <a:rPr lang="en-US" sz="33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300" b="1" i="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навыкам</a:t>
            </a:r>
            <a:r>
              <a:rPr lang="en-US" sz="33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3D-печати, </a:t>
            </a:r>
            <a:r>
              <a:rPr lang="en-US" sz="3300" b="1" i="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сканирования</a:t>
            </a:r>
            <a:r>
              <a:rPr lang="en-US" sz="33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3300" b="1" i="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моделирования</a:t>
            </a:r>
            <a:r>
              <a:rPr lang="en-US" sz="3300" b="1" i="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CBE72E-E8C2-48AC-8365-84D992F78F84}"/>
              </a:ext>
            </a:extLst>
          </p:cNvPr>
          <p:cNvSpPr txBox="1"/>
          <p:nvPr/>
        </p:nvSpPr>
        <p:spPr>
          <a:xfrm>
            <a:off x="6804190" y="3178047"/>
            <a:ext cx="5167086" cy="293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даёт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получаемые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черчения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EB5E2C-67EF-422D-B881-55BF1835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8" y="643467"/>
            <a:ext cx="1026924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674BD-C5F7-4D0D-BCA2-C874A42F4751}"/>
              </a:ext>
            </a:extLst>
          </p:cNvPr>
          <p:cNvSpPr txBox="1"/>
          <p:nvPr/>
        </p:nvSpPr>
        <p:spPr>
          <a:xfrm>
            <a:off x="1970690" y="4534392"/>
            <a:ext cx="9740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Создавать проектные работы.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представлять на олимпиадах, выставках или даже впоследствии превратить в технологические стартапы.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086A8-5BE8-4524-81F1-2FA4B496ECE6}"/>
              </a:ext>
            </a:extLst>
          </p:cNvPr>
          <p:cNvSpPr txBox="1"/>
          <p:nvPr/>
        </p:nvSpPr>
        <p:spPr>
          <a:xfrm>
            <a:off x="233513" y="1646512"/>
            <a:ext cx="44981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уроках математики 3D-принтер поможет изучить таблицу умножения, а в биологии — сделать напечатанную 3D-модель животного или органа, пополняя базу демонстрационного и лабораторного оборудования.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03DD2-5452-42AE-B891-F15B3EE21D58}"/>
              </a:ext>
            </a:extLst>
          </p:cNvPr>
          <p:cNvSpPr txBox="1"/>
          <p:nvPr/>
        </p:nvSpPr>
        <p:spPr>
          <a:xfrm>
            <a:off x="1836948" y="-22051"/>
            <a:ext cx="85502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Помогать в изучении других предметов.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58A541-84A1-4404-967A-B1322E9F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33" y="1276296"/>
            <a:ext cx="6805554" cy="4363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802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1F0E98B-E5CC-425A-BEF3-16C12538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412" y="1480838"/>
            <a:ext cx="6811365" cy="3831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E1115-BE5D-43C8-964E-339E9901DD3F}"/>
              </a:ext>
            </a:extLst>
          </p:cNvPr>
          <p:cNvSpPr txBox="1"/>
          <p:nvPr/>
        </p:nvSpPr>
        <p:spPr>
          <a:xfrm>
            <a:off x="171596" y="1667242"/>
            <a:ext cx="48038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образовательных учреждениях с научно-техническим профилем 3D-устройства могут применяться для изучения робототехники, машиностроения, конструирования, радиотехники и других дисциплин.</a:t>
            </a:r>
          </a:p>
        </p:txBody>
      </p:sp>
    </p:spTree>
    <p:extLst>
      <p:ext uri="{BB962C8B-B14F-4D97-AF65-F5344CB8AC3E}">
        <p14:creationId xmlns:p14="http://schemas.microsoft.com/office/powerpoint/2010/main" val="90436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A77317B-6F07-4244-AA32-7ED5A5EE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434" y="1480837"/>
            <a:ext cx="5635022" cy="4226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1B477-C8E5-4257-8639-7D772D9469E3}"/>
              </a:ext>
            </a:extLst>
          </p:cNvPr>
          <p:cNvSpPr txBox="1"/>
          <p:nvPr/>
        </p:nvSpPr>
        <p:spPr>
          <a:xfrm>
            <a:off x="322895" y="1921875"/>
            <a:ext cx="54225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В учреждениях с социально-гуманитарной направленностью 3D-принтер поможет сформировать креативность, критическое мышление, коммуникацию, разовьёт </a:t>
            </a:r>
            <a:r>
              <a:rPr lang="ru-RU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стереозрение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интерес к изучаемым предметам.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0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A56EFA3-127A-4484-98E9-38B0BB7F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574" y="1818479"/>
            <a:ext cx="5352707" cy="3572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0FFB9-2BE5-428A-8227-5CA8F256F115}"/>
              </a:ext>
            </a:extLst>
          </p:cNvPr>
          <p:cNvSpPr txBox="1"/>
          <p:nvPr/>
        </p:nvSpPr>
        <p:spPr>
          <a:xfrm>
            <a:off x="182159" y="1160656"/>
            <a:ext cx="61032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направления использования квадрокоптеров в школе: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и робототехника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школьники изучают языки программирования, а потом на практике осваивают управление аппаратной частью дрона.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научные эксперименты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собирать данные об окружающей среде, изучать топографию, биологические и геологические особенности местности.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математики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проверить некоторые математические формулы. Например, рассчитать расстояние, построить маршрут полёта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и картография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ченики могут работать с географическими информационными системами, анализировать собранные данные и создавать трёхмерные модели местности.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Беспилотники незаменимы при наблюдении за животными и птицами, их можно использовать для мониторинга лесов и полей.</a:t>
            </a:r>
          </a:p>
        </p:txBody>
      </p:sp>
    </p:spTree>
    <p:extLst>
      <p:ext uri="{BB962C8B-B14F-4D97-AF65-F5344CB8AC3E}">
        <p14:creationId xmlns:p14="http://schemas.microsoft.com/office/powerpoint/2010/main" val="313378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555F50-7769-46DA-970F-8BFFBA0C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11" y="1567832"/>
            <a:ext cx="6982743" cy="3700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67351-4BDF-426A-AC99-DA20956AB454}"/>
              </a:ext>
            </a:extLst>
          </p:cNvPr>
          <p:cNvSpPr txBox="1"/>
          <p:nvPr/>
        </p:nvSpPr>
        <p:spPr>
          <a:xfrm>
            <a:off x="281646" y="1567832"/>
            <a:ext cx="5146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комитет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«Кромская СОШ» искренне рассчитывает на финансовую поддержку Всероссийского общества «Знание» для реализации нашего проекта: «Лаборатория идей».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A2886-EBC9-4840-A03D-79DA93DCB7BA}"/>
              </a:ext>
            </a:extLst>
          </p:cNvPr>
          <p:cNvSpPr txBox="1"/>
          <p:nvPr/>
        </p:nvSpPr>
        <p:spPr>
          <a:xfrm>
            <a:off x="4250823" y="5853975"/>
            <a:ext cx="247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50841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E42F9DF-2165-44BD-A1CE-468BBD22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32" y="675564"/>
            <a:ext cx="4130154" cy="550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281C30-A46A-4ECC-B72B-89D52275346B}"/>
              </a:ext>
            </a:extLst>
          </p:cNvPr>
          <p:cNvSpPr txBox="1"/>
          <p:nvPr/>
        </p:nvSpPr>
        <p:spPr>
          <a:xfrm>
            <a:off x="366250" y="2115796"/>
            <a:ext cx="6201132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800" b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«Кромская СОШ»</a:t>
            </a:r>
            <a:r>
              <a:rPr lang="ru-RU" sz="2800" b="1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которой учатся наши дети, с 2021 года успешно функционирует центр дополнительного образования «Точка роста» естественно-научной и технической направленности. 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EE026A-939E-4C9B-BB25-992A061B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87" y="887922"/>
            <a:ext cx="3943348" cy="5257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061DB-3D18-46F3-8224-3DDD98A70F40}"/>
              </a:ext>
            </a:extLst>
          </p:cNvPr>
          <p:cNvSpPr txBox="1"/>
          <p:nvPr/>
        </p:nvSpPr>
        <p:spPr>
          <a:xfrm>
            <a:off x="1978925" y="2715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E29FF-56CC-4B98-9398-339FC7B60E35}"/>
              </a:ext>
            </a:extLst>
          </p:cNvPr>
          <p:cNvSpPr txBox="1"/>
          <p:nvPr/>
        </p:nvSpPr>
        <p:spPr>
          <a:xfrm>
            <a:off x="414720" y="1190164"/>
            <a:ext cx="61005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деятельность предусматривает занятость детей в лабораториях по физике, химии и биологии на обновленной материально-технической базе, с использованием цифровых методов обработки и анализа полученных данных. В деятельности этих кружков занято значительное количество ученического состава школы.</a:t>
            </a:r>
          </a:p>
          <a:p>
            <a:r>
              <a:rPr lang="ru-RU" sz="2800" b="1" dirty="0"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(245 учеников, что составляет   более 100% целевого значения).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8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061DB-3D18-46F3-8224-3DDD98A70F40}"/>
              </a:ext>
            </a:extLst>
          </p:cNvPr>
          <p:cNvSpPr txBox="1"/>
          <p:nvPr/>
        </p:nvSpPr>
        <p:spPr>
          <a:xfrm>
            <a:off x="1978925" y="2715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9CC0922-E748-45AA-8D9E-3E354E69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00" y="1088296"/>
            <a:ext cx="3991970" cy="5322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DC801-AC17-4BC0-A447-F67E647717C4}"/>
              </a:ext>
            </a:extLst>
          </p:cNvPr>
          <p:cNvSpPr txBox="1"/>
          <p:nvPr/>
        </p:nvSpPr>
        <p:spPr>
          <a:xfrm>
            <a:off x="341320" y="1118121"/>
            <a:ext cx="70352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Нам, родительскому комитету школы, хотелось бы, чтобы перечень реализуемых в рамках деятельности «Точки роста» дополнительных  программ  образования по естественно-научным предметам был расширен в предметной области «Информатика».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сожалению, в распоряжении педагогов на данный момент отсутствует современная материально-техническая база для развития навыков в сфере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технологий 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-дизайна. </a:t>
            </a:r>
          </a:p>
        </p:txBody>
      </p:sp>
    </p:spTree>
    <p:extLst>
      <p:ext uri="{BB962C8B-B14F-4D97-AF65-F5344CB8AC3E}">
        <p14:creationId xmlns:p14="http://schemas.microsoft.com/office/powerpoint/2010/main" val="347374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F01EF-5B7C-4394-BA88-D691A292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23298" b="21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B8F92-C0A5-43D1-B4A1-75CC446C9279}"/>
              </a:ext>
            </a:extLst>
          </p:cNvPr>
          <p:cNvSpPr txBox="1"/>
          <p:nvPr/>
        </p:nvSpPr>
        <p:spPr>
          <a:xfrm>
            <a:off x="986682" y="920023"/>
            <a:ext cx="5073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	Позволит нашим детям, реализовывать свои способности не только в  по предметам физика, химия и биология, но и даст возможность развитию и совершенствованию навыков в технологическом направлении и программировании. 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	Мы хотели бы видеть увеличение числа участников олимпиадного движения в данной сфере: отраслевых олимпиадах, </a:t>
            </a:r>
            <a:r>
              <a:rPr lang="en-US" sz="2400" b="1" dirty="0">
                <a:solidFill>
                  <a:srgbClr val="FFC000"/>
                </a:solidFill>
              </a:rPr>
              <a:t>IT</a:t>
            </a:r>
            <a:r>
              <a:rPr lang="ru-RU" sz="2400" b="1" dirty="0">
                <a:solidFill>
                  <a:srgbClr val="FFC000"/>
                </a:solidFill>
              </a:rPr>
              <a:t>-</a:t>
            </a:r>
            <a:r>
              <a:rPr lang="ru-RU" sz="2400" b="1" dirty="0" err="1">
                <a:solidFill>
                  <a:srgbClr val="FFC000"/>
                </a:solidFill>
              </a:rPr>
              <a:t>хакатонах</a:t>
            </a:r>
            <a:r>
              <a:rPr lang="ru-RU" sz="2400" b="1" dirty="0">
                <a:solidFill>
                  <a:srgbClr val="FFC000"/>
                </a:solidFill>
              </a:rPr>
              <a:t>, олимпиадах по программированию, дизайну и 3</a:t>
            </a:r>
            <a:r>
              <a:rPr lang="en-US" sz="2400" b="1" dirty="0">
                <a:solidFill>
                  <a:srgbClr val="FFC000"/>
                </a:solidFill>
              </a:rPr>
              <a:t>D-</a:t>
            </a:r>
            <a:r>
              <a:rPr lang="ru-RU" sz="2400" b="1" dirty="0">
                <a:solidFill>
                  <a:srgbClr val="FFC000"/>
                </a:solidFill>
              </a:rPr>
              <a:t>анимации.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586-05FD-4075-811B-D9CA5B8FC2F3}"/>
              </a:ext>
            </a:extLst>
          </p:cNvPr>
          <p:cNvSpPr txBox="1"/>
          <p:nvPr/>
        </p:nvSpPr>
        <p:spPr>
          <a:xfrm>
            <a:off x="1311004" y="174401"/>
            <a:ext cx="9569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Реализация проекта «Лаборатория идей»</a:t>
            </a:r>
          </a:p>
        </p:txBody>
      </p:sp>
    </p:spTree>
    <p:extLst>
      <p:ext uri="{BB962C8B-B14F-4D97-AF65-F5344CB8AC3E}">
        <p14:creationId xmlns:p14="http://schemas.microsoft.com/office/powerpoint/2010/main" val="416844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F01EF-5B7C-4394-BA88-D691A292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23298" b="21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E5586-05FD-4075-811B-D9CA5B8FC2F3}"/>
              </a:ext>
            </a:extLst>
          </p:cNvPr>
          <p:cNvSpPr txBox="1"/>
          <p:nvPr/>
        </p:nvSpPr>
        <p:spPr>
          <a:xfrm>
            <a:off x="1021983" y="2767280"/>
            <a:ext cx="10148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Цели и задачи проекта «Лаборатория идей»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мы видим так:</a:t>
            </a:r>
          </a:p>
        </p:txBody>
      </p:sp>
    </p:spTree>
    <p:extLst>
      <p:ext uri="{BB962C8B-B14F-4D97-AF65-F5344CB8AC3E}">
        <p14:creationId xmlns:p14="http://schemas.microsoft.com/office/powerpoint/2010/main" val="183814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F01EF-5B7C-4394-BA88-D691A292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23298" b="21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E0AFE1-28A9-47A3-A138-B3656EBC08B5}"/>
              </a:ext>
            </a:extLst>
          </p:cNvPr>
          <p:cNvSpPr txBox="1"/>
          <p:nvPr/>
        </p:nvSpPr>
        <p:spPr>
          <a:xfrm>
            <a:off x="346226" y="771988"/>
            <a:ext cx="52766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Цель проекта: </a:t>
            </a:r>
          </a:p>
          <a:p>
            <a:pPr algn="just"/>
            <a:r>
              <a:rPr lang="ru-RU" sz="2000" dirty="0">
                <a:solidFill>
                  <a:srgbClr val="FFC000"/>
                </a:solidFill>
              </a:rPr>
              <a:t>	создание в МБОУ "Кромская СОШ" технической лаборатории, функционал которой позволит ученикам формировать навыки исследовательской деятельности путём и методами, предусматривающими использование современного оборудования для 3D-печати и моделирования, воспитывать в себе стремление к познанию принципов устройства природных и общественных явлений, а также расширит инструменты вовлечения детей из группы риска во внеурочную деятельность, а педагогам использование оборудования "Лаборатории идей" даст новые методы и  приемы профориентационной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90747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F01EF-5B7C-4394-BA88-D691A292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23298" b="21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E196A-C3A7-42E7-86EF-105C0FCF8EF2}"/>
              </a:ext>
            </a:extLst>
          </p:cNvPr>
          <p:cNvSpPr txBox="1"/>
          <p:nvPr/>
        </p:nvSpPr>
        <p:spPr>
          <a:xfrm>
            <a:off x="481029" y="935761"/>
            <a:ext cx="5128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>Для достижения поставленных целей необходимо будет решить следующие задачи проекта:</a:t>
            </a:r>
          </a:p>
          <a:p>
            <a:pPr algn="just"/>
            <a:endParaRPr lang="ru-RU" dirty="0">
              <a:solidFill>
                <a:srgbClr val="FFC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Разработать, совместно с профильным педагогическим составом школы, дополнительные программы внеурочной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Провести обучение педагогов и членов инициативной группы родительского комитета приемам и методам работы на новом оборудовании.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Разработать  совместно с администрацией и педагогическим составом школы график мероприятий, направленных на популяризацию среди учащихся IT –компетенций, на демонстрацию достижений учащихся, совершенствование навыков и умений в сфере IT и </a:t>
            </a:r>
            <a:r>
              <a:rPr lang="ru-RU" dirty="0" err="1">
                <a:solidFill>
                  <a:srgbClr val="FFC000"/>
                </a:solidFill>
              </a:rPr>
              <a:t>web</a:t>
            </a:r>
            <a:r>
              <a:rPr lang="ru-RU" dirty="0">
                <a:solidFill>
                  <a:srgbClr val="FFC000"/>
                </a:solidFill>
              </a:rPr>
              <a:t>-дизайна.</a:t>
            </a:r>
          </a:p>
        </p:txBody>
      </p:sp>
    </p:spTree>
    <p:extLst>
      <p:ext uri="{BB962C8B-B14F-4D97-AF65-F5344CB8AC3E}">
        <p14:creationId xmlns:p14="http://schemas.microsoft.com/office/powerpoint/2010/main" val="254447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F01EF-5B7C-4394-BA88-D691A292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23298" b="21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1CF74-33A0-41D6-A9DC-5FAFD97DBD54}"/>
              </a:ext>
            </a:extLst>
          </p:cNvPr>
          <p:cNvSpPr txBox="1"/>
          <p:nvPr/>
        </p:nvSpPr>
        <p:spPr>
          <a:xfrm>
            <a:off x="481030" y="2397948"/>
            <a:ext cx="69842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C000"/>
                </a:solidFill>
                <a:effectLst/>
                <a:latin typeface="YS Text"/>
              </a:rPr>
              <a:t>Использование 3D-принтеров, сканеров, учебных квадрокоптеров в рамках дополнительного школьного образования позволяет: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122</TotalTime>
  <Words>704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Вершинин А С</dc:creator>
  <cp:lastModifiedBy>Вершинин А С</cp:lastModifiedBy>
  <cp:revision>18</cp:revision>
  <dcterms:created xsi:type="dcterms:W3CDTF">2025-03-04T15:53:13Z</dcterms:created>
  <dcterms:modified xsi:type="dcterms:W3CDTF">2025-03-04T20:02:13Z</dcterms:modified>
</cp:coreProperties>
</file>